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D57C84B-C78B-4255-AED6-C40AE1E1E8E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B9C9A967-7BDC-46C2-ABF8-136382FA401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C224E87-F866-4B12-B261-2C12C7C96C9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65F67FEE-1F3A-46FF-BDC6-3AA20532B63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DA7B07EB-2542-4959-8B52-6259C678C7A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7D57A92-9C71-4EA9-BFAF-90BD5D05A2E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8D1247D-D4FD-40C6-95FD-ECC77B02B1B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84B0C038-D562-441F-B837-6EDE07B4564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76A6B5F-7214-4A4F-828E-30108396B98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39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600" y="1604520"/>
            <a:ext cx="53539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GB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DEA5C39-5F34-4BD1-BBDC-C006C7991BC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112880DA-9663-432D-9C99-9EA4E25D360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4174426C-4B78-47BE-B182-A75CD16572A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DDD00F3F-311B-40E4-878B-FA630C8D447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29A54E8-C038-47AA-938E-C9F5B9D8BA0D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7E3A788-7843-440B-8575-09E8C12599E3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6FA5E9E-1A6A-4F19-BB3D-9045FCE97D57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ftr" idx="34"/>
          </p:nvPr>
        </p:nvSpPr>
        <p:spPr>
          <a:xfrm>
            <a:off x="4169520" y="6247440"/>
            <a:ext cx="38638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sldNum" idx="35"/>
          </p:nvPr>
        </p:nvSpPr>
        <p:spPr>
          <a:xfrm>
            <a:off x="8741520" y="6247440"/>
            <a:ext cx="28396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A4B1721-20EC-472B-A12D-878A44B36F29}" type="slidenum"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GB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dt" idx="36"/>
          </p:nvPr>
        </p:nvSpPr>
        <p:spPr>
          <a:xfrm>
            <a:off x="609480" y="6247440"/>
            <a:ext cx="28396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ftr" idx="37"/>
          </p:nvPr>
        </p:nvSpPr>
        <p:spPr>
          <a:xfrm>
            <a:off x="4169520" y="6247440"/>
            <a:ext cx="38638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sldNum" idx="38"/>
          </p:nvPr>
        </p:nvSpPr>
        <p:spPr>
          <a:xfrm>
            <a:off x="8741520" y="6247440"/>
            <a:ext cx="28396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918CCCF-018B-4DF5-A38F-3335593BEA55}" type="slidenum"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GB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9"/>
          </p:nvPr>
        </p:nvSpPr>
        <p:spPr>
          <a:xfrm>
            <a:off x="609480" y="6247440"/>
            <a:ext cx="2839680" cy="4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14DED68-789C-4234-9963-86EB4B6765B1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1E4B594-197C-4956-9ABE-D5B43CCCD88C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9A9EACD-553F-4424-BB69-53D30D73722B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B9C539E-EF8A-4B8F-B93B-2F56DA4F3304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E8465A-1C6A-4C60-8EFA-E1AB8F99CC8D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7D66C7-83DA-4E2E-8DCC-C62476E01E45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94D3BA4-C40D-4413-B7A7-830F4C8AA247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956A7DE-FC5C-4A0B-BE2A-556433A9ED55}" type="slidenum">
              <a:rPr lang="en-GB" sz="1200" b="0" strike="noStrike" spc="-1">
                <a:solidFill>
                  <a:schemeClr val="dk1">
                    <a:tint val="82000"/>
                  </a:schemeClr>
                </a:solidFill>
                <a:latin typeface="Aptos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GB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GB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1" strike="noStrike" spc="-1" dirty="0">
                <a:solidFill>
                  <a:schemeClr val="dk1"/>
                </a:solidFill>
                <a:latin typeface="Aptos Display"/>
              </a:rPr>
              <a:t>Teaching Session</a:t>
            </a:r>
            <a:r>
              <a:rPr lang="en-US" sz="3200" b="0" strike="noStrike" spc="-1" dirty="0">
                <a:solidFill>
                  <a:schemeClr val="dk1"/>
                </a:solidFill>
                <a:latin typeface="Aptos Display"/>
              </a:rPr>
              <a:t> </a:t>
            </a:r>
            <a:r>
              <a:rPr lang="en-US" sz="3200" b="1" strike="noStrike" spc="-1" dirty="0">
                <a:solidFill>
                  <a:schemeClr val="dk1"/>
                </a:solidFill>
                <a:latin typeface="Aptos Display"/>
              </a:rPr>
              <a:t>Peer‑Assisted Learning (PAL) Using Padlet</a:t>
            </a:r>
            <a:br>
              <a:rPr sz="3200" dirty="0"/>
            </a:br>
            <a:r>
              <a:rPr lang="en-US" sz="3200" b="0" strike="noStrike" spc="-1" dirty="0">
                <a:solidFill>
                  <a:schemeClr val="dk1"/>
                </a:solidFill>
                <a:latin typeface="Aptos Display"/>
              </a:rPr>
              <a:t>Group‑Based Activity &amp; Presentation Guidelines</a:t>
            </a:r>
            <a:endParaRPr lang="en-GB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8080" y="18000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How to Use Padlet (Step‑by‑Step)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Open the Padlet link or scan the QR code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Find your group’s column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Click the </a:t>
            </a: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+</a:t>
            </a: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 button to add a post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Add a title (e.g. “Group 4 – Key Takeaway”)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Write your group’s response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Keep posts short and clear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You may add links, images, or files if helpful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18000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Warm‑Up Activity (Group Task)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In the </a:t>
            </a: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Warm‑Up</a:t>
            </a: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 column, your group posts: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One thing your group already knows about the topic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One thing your group finds confusing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This helps identify misconceptions and guide discussion.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1148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During Each Presentation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While another group presents, your group must post </a:t>
            </a: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one Padlet entry</a:t>
            </a: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 in that group’s column: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Your post must include: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1 key takeaway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1 question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Your Padlet Scribe will type, but the whole group contributes idea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After Your Group Presents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Your group will: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Review the Padlet posts in your column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Select </a:t>
            </a: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1–2 questions</a:t>
            </a: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 to answer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Provide a brief, evidence‑based response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Your Q&amp;A Lead and Communicator take the lead here.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/>
            </a:br>
            <a:br>
              <a:rPr sz="4400"/>
            </a:b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Final Group Task: Summary &amp; Comparison</a:t>
            </a:r>
            <a:br>
              <a:rPr sz="4400"/>
            </a:br>
            <a:br>
              <a:rPr sz="4400"/>
            </a:b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139839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chemeClr val="dk1"/>
                </a:solidFill>
                <a:latin typeface="Aptos"/>
              </a:rPr>
              <a:t>In the final Padlet column, your group posts:  </a:t>
            </a:r>
            <a:r>
              <a:rPr lang="en-US" sz="2000" b="0" i="1" strike="noStrike" spc="-1" dirty="0">
                <a:solidFill>
                  <a:schemeClr val="dk1"/>
                </a:solidFill>
                <a:latin typeface="Aptos"/>
              </a:rPr>
              <a:t>Please modify as appropriate</a:t>
            </a:r>
            <a:endParaRPr lang="en-GB" sz="2000" b="0" i="1" strike="noStrike" spc="-1" dirty="0">
              <a:solidFill>
                <a:srgbClr val="000000"/>
              </a:solidFill>
              <a:latin typeface="Arial"/>
            </a:endParaRPr>
          </a:p>
          <a:p>
            <a:pPr marL="864000" lvl="1" indent="-324000" algn="just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strike="noStrike" spc="-1" dirty="0">
                <a:solidFill>
                  <a:schemeClr val="dk1"/>
                </a:solidFill>
                <a:latin typeface="Aptos"/>
              </a:rPr>
              <a:t>A 3–4 sentence summary of your method, </a:t>
            </a:r>
            <a:endParaRPr lang="en-GB" sz="2000" strike="noStrike" spc="-1" dirty="0">
              <a:solidFill>
                <a:srgbClr val="000000"/>
              </a:solidFill>
              <a:latin typeface="Arial"/>
            </a:endParaRPr>
          </a:p>
          <a:p>
            <a:pPr marL="864000" lvl="1" indent="-324000" algn="just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strike="noStrike" spc="-1" dirty="0">
                <a:solidFill>
                  <a:schemeClr val="dk1"/>
                </a:solidFill>
                <a:latin typeface="Aptos"/>
              </a:rPr>
              <a:t>A student‑friendly explanation </a:t>
            </a:r>
          </a:p>
          <a:p>
            <a:pPr marL="864000" lvl="1" indent="-324000" algn="just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strike="noStrike" spc="-1" dirty="0">
                <a:solidFill>
                  <a:schemeClr val="dk1"/>
                </a:solidFill>
                <a:latin typeface="Aptos"/>
              </a:rPr>
              <a:t>One comparison with another approach, method, key idea, concept, argument, strategy, solution, or perspective, depending on the task (efficacy, ease of use, risks, limitation, advantages </a:t>
            </a:r>
            <a:r>
              <a:rPr lang="en-US" sz="2000" strike="noStrike" spc="-1" dirty="0" err="1">
                <a:solidFill>
                  <a:schemeClr val="dk1"/>
                </a:solidFill>
                <a:latin typeface="Aptos"/>
              </a:rPr>
              <a:t>etc</a:t>
            </a:r>
            <a:r>
              <a:rPr lang="en-US" sz="2000" strike="noStrike" spc="-1" dirty="0">
                <a:solidFill>
                  <a:schemeClr val="dk1"/>
                </a:solidFill>
                <a:latin typeface="Aptos"/>
              </a:rPr>
              <a:t>)</a:t>
            </a:r>
            <a:endParaRPr lang="en-GB" sz="2000" spc="-1" dirty="0">
              <a:solidFill>
                <a:srgbClr val="000000"/>
              </a:solidFill>
              <a:latin typeface="Arial"/>
            </a:endParaRPr>
          </a:p>
          <a:p>
            <a:pPr marL="540000" lvl="1" algn="just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tabLst>
                <a:tab pos="0" algn="l"/>
              </a:tabLst>
            </a:pPr>
            <a:r>
              <a:rPr lang="en-US" sz="2000" i="1" strike="noStrike" spc="-1" dirty="0">
                <a:solidFill>
                  <a:schemeClr val="dk1"/>
                </a:solidFill>
                <a:latin typeface="Aptos"/>
              </a:rPr>
              <a:t>This reinforces the ILOs on counselling and comparison.</a:t>
            </a:r>
            <a:endParaRPr lang="en-GB" sz="2000" i="1" strike="noStrike" spc="-1" dirty="0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 dirty="0"/>
            </a:br>
            <a:br>
              <a:rPr sz="4400" dirty="0"/>
            </a:br>
            <a:r>
              <a:rPr lang="en-US" sz="4400" b="0" strike="noStrike" spc="-1" dirty="0">
                <a:solidFill>
                  <a:schemeClr val="dk1"/>
                </a:solidFill>
                <a:latin typeface="Aptos"/>
              </a:rPr>
              <a:t>Example Padlet Post (</a:t>
            </a:r>
            <a:r>
              <a:rPr lang="en-US" sz="4400" b="0" strike="noStrike" spc="-1" dirty="0">
                <a:solidFill>
                  <a:schemeClr val="dk1"/>
                </a:solidFill>
                <a:highlight>
                  <a:srgbClr val="FFFF00"/>
                </a:highlight>
                <a:latin typeface="Aptos"/>
              </a:rPr>
              <a:t>Template</a:t>
            </a:r>
            <a:r>
              <a:rPr lang="en-US" sz="4400" b="0" strike="noStrike" spc="-1" dirty="0">
                <a:solidFill>
                  <a:schemeClr val="dk1"/>
                </a:solidFill>
                <a:latin typeface="Aptos"/>
              </a:rPr>
              <a:t>)</a:t>
            </a:r>
            <a:br>
              <a:rPr sz="4400" dirty="0"/>
            </a:br>
            <a:br>
              <a:rPr sz="4400" dirty="0"/>
            </a:br>
            <a:br>
              <a:rPr sz="4400" dirty="0"/>
            </a:br>
            <a:endParaRPr lang="en-GB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26910" y="14762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1" strike="noStrike" spc="-1" dirty="0">
                <a:solidFill>
                  <a:schemeClr val="dk1"/>
                </a:solidFill>
                <a:latin typeface="Aptos"/>
              </a:rPr>
              <a:t>Title:</a:t>
            </a: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 Group 3 – Key Takeaway, Question, Scenario 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1" strike="noStrike" spc="-1" dirty="0">
                <a:solidFill>
                  <a:schemeClr val="dk1"/>
                </a:solidFill>
                <a:latin typeface="Aptos"/>
              </a:rPr>
              <a:t>Key Takeaway:</a:t>
            </a: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 COCP is &gt;99% effective with perfect use </a:t>
            </a:r>
            <a:r>
              <a:rPr lang="en-US" sz="2800" b="1" strike="noStrike" spc="-1" dirty="0">
                <a:solidFill>
                  <a:schemeClr val="dk1"/>
                </a:solidFill>
                <a:latin typeface="Aptos"/>
              </a:rPr>
              <a:t>Question:</a:t>
            </a: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 How should COCP be managed if a patient misses 2 pills? 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1" strike="noStrike" spc="-1" dirty="0">
                <a:solidFill>
                  <a:schemeClr val="dk1"/>
                </a:solidFill>
                <a:latin typeface="Aptos"/>
              </a:rPr>
              <a:t>Scenario:</a:t>
            </a: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 22‑year‑old smoker wants contraception. What counselling is needed?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/>
            </a:br>
            <a:br>
              <a:rPr sz="4400"/>
            </a:b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Expectations for Professionalism</a:t>
            </a:r>
            <a:br>
              <a:rPr sz="4400"/>
            </a:br>
            <a:br>
              <a:rPr sz="4400"/>
            </a:b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Respectful communication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Constructive feedback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Evidence‑based answers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Inclusive, patient‑centred language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No judgemental or biased statements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/>
            </a:br>
            <a:br>
              <a:rPr sz="4400"/>
            </a:b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Tips for Success</a:t>
            </a:r>
            <a:br>
              <a:rPr sz="4400"/>
            </a:br>
            <a:br>
              <a:rPr sz="4400"/>
            </a:b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Keep slides simple and visual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Practise timing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i="1" strike="noStrike" spc="-1">
                <a:solidFill>
                  <a:schemeClr val="dk1"/>
                </a:solidFill>
                <a:latin typeface="Aptos"/>
              </a:rPr>
              <a:t>Add any other tips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55530" y="77779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r>
              <a:rPr lang="en-US" sz="4400" b="1" strike="noStrike" spc="-1" dirty="0">
                <a:solidFill>
                  <a:schemeClr val="dk1"/>
                </a:solidFill>
                <a:latin typeface="Aptos Display"/>
              </a:rPr>
              <a:t>Questions or Clarifications</a:t>
            </a:r>
            <a:br>
              <a:rPr sz="4400" dirty="0"/>
            </a:br>
            <a:br>
              <a:rPr sz="4400" dirty="0"/>
            </a:br>
            <a:br>
              <a:rPr sz="4400" dirty="0"/>
            </a:br>
            <a:br>
              <a:rPr sz="4400" dirty="0"/>
            </a:br>
            <a:endParaRPr lang="en-GB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440" y="365040"/>
            <a:ext cx="10514520" cy="125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 Display"/>
              </a:rPr>
              <a:t>Session Overview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Today you will work in groups to: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Prepare and deliver a presentation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Engage in peer‑assisted learning using Padlet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Compare and contrast different approaches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Apply learning to certain scenarios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62120" y="13032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 Display"/>
              </a:rPr>
              <a:t>Intended </a:t>
            </a: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Learning</a:t>
            </a:r>
            <a:r>
              <a:rPr lang="en-US" sz="4400" b="0" strike="noStrike" spc="-1">
                <a:solidFill>
                  <a:schemeClr val="dk1"/>
                </a:solidFill>
                <a:latin typeface="Aptos Display"/>
              </a:rPr>
              <a:t> Outcomes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By the end of this session, you should be able to: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i="1" strike="noStrike" spc="-1">
                <a:solidFill>
                  <a:schemeClr val="dk1"/>
                </a:solidFill>
                <a:latin typeface="Aptos"/>
              </a:rPr>
              <a:t>Learning Outcome 1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i="1" strike="noStrike" spc="-1">
                <a:solidFill>
                  <a:schemeClr val="dk1"/>
                </a:solidFill>
                <a:latin typeface="Aptos"/>
              </a:rPr>
              <a:t>Learning Outcome 2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i="1" strike="noStrike" spc="-1">
                <a:solidFill>
                  <a:schemeClr val="dk1"/>
                </a:solidFill>
                <a:latin typeface="Aptos"/>
              </a:rPr>
              <a:t>Learning Outcome 3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i="1" strike="noStrike" spc="-1">
                <a:solidFill>
                  <a:schemeClr val="dk1"/>
                </a:solidFill>
                <a:latin typeface="Aptos"/>
              </a:rPr>
              <a:t>Add any others...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36560" y="10476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/>
            </a:b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Group Allocations</a:t>
            </a:r>
            <a:br>
              <a:rPr sz="4400"/>
            </a:b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69722" lnSpcReduction="10000"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Please modify as appropriate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There are </a:t>
            </a:r>
            <a:r>
              <a:rPr lang="en-US" sz="2800" b="1" strike="noStrike" spc="-1">
                <a:solidFill>
                  <a:schemeClr val="dk1"/>
                </a:solidFill>
                <a:latin typeface="Aptos"/>
              </a:rPr>
              <a:t>9 groups</a:t>
            </a: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, each assigned one topic: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Unwanted pregnancy &amp; counselling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Barrier methods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Combined oral contraceptive pill (COCP)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Progesterone‑only pill (POP)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Progesterone IUS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Copper IUD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Natural family planning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Sterilisation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Emergency contraception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</a:rPr>
              <a:t>Each group will work collaboratively throughout the session.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36560" y="10476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br>
              <a:rPr sz="4400"/>
            </a:b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Group Allocations</a:t>
            </a:r>
            <a:br>
              <a:rPr sz="4400"/>
            </a:b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i="1" strike="noStrike" spc="-1" dirty="0">
                <a:solidFill>
                  <a:schemeClr val="dk1"/>
                </a:solidFill>
                <a:latin typeface="Aptos"/>
              </a:rPr>
              <a:t>[The PAL task to be completed by all groups]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OR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 dirty="0">
                <a:solidFill>
                  <a:schemeClr val="dk1"/>
                </a:solidFill>
                <a:latin typeface="Aptos"/>
              </a:rPr>
              <a:t>Topics to assign to each group: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800" b="0" i="1" strike="noStrike" spc="-1" dirty="0">
                <a:solidFill>
                  <a:schemeClr val="dk1"/>
                </a:solidFill>
                <a:latin typeface="Aptos"/>
              </a:rPr>
              <a:t>Group 1’s topic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800" b="0" i="1" strike="noStrike" spc="-1" dirty="0">
                <a:solidFill>
                  <a:schemeClr val="dk1"/>
                </a:solidFill>
                <a:latin typeface="Aptos"/>
              </a:rPr>
              <a:t>Group 2’s topic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800" b="0" i="1" strike="noStrike" spc="-1" dirty="0">
                <a:solidFill>
                  <a:schemeClr val="dk1"/>
                </a:solidFill>
                <a:latin typeface="Aptos"/>
              </a:rPr>
              <a:t>Group 3’s topic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800" b="0" i="1" strike="noStrike" spc="-1" dirty="0">
                <a:solidFill>
                  <a:schemeClr val="dk1"/>
                </a:solidFill>
                <a:latin typeface="Aptos"/>
              </a:rPr>
              <a:t>Add as necessary…</a:t>
            </a: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11520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[Your Group Task]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20560" y="1347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79166" lnSpcReduction="10000"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Please modify as appropriate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[Describe the task below]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Example: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Your task must involve: 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Class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Mechanism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Efficacy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How to use it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Adverse effects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800" b="0" strike="noStrike" spc="-1">
                <a:solidFill>
                  <a:schemeClr val="dk1"/>
                </a:solidFill>
                <a:latin typeface="Aptos"/>
                <a:ea typeface="Noto Sans CJK SC"/>
              </a:rPr>
              <a:t>Constraints</a:t>
            </a: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Group Roles (6 Students per Group)</a:t>
            </a:r>
            <a:br>
              <a:rPr sz="4400"/>
            </a:b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5279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38611" lnSpcReduction="10000"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Please modify as appropriate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Assign roles within your group to ensure smooth teamwork: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Lead Presenter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Delivers the main content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Ensures timing is kept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Evidence Lead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Checks accuracy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Ensures UK‑relevant guidelines are used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Padlet Scribe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Posts your group’s contributions on Padlet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 err="1">
                <a:solidFill>
                  <a:schemeClr val="dk1"/>
                </a:solidFill>
                <a:latin typeface="Aptos"/>
                <a:ea typeface="Noto Sans CJK SC"/>
              </a:rPr>
              <a:t>Summarises</a:t>
            </a: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 key points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Case Study Creator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Designs 1–2 realistic scenarios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Helps lead discussion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Communicator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Focuses on explanation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Ensures communication is clear and accessible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1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Q&amp;A Lead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Answers questions from other groups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800" b="0" strike="noStrike" spc="-1" dirty="0">
                <a:solidFill>
                  <a:schemeClr val="dk1"/>
                </a:solidFill>
                <a:latin typeface="Aptos"/>
                <a:ea typeface="Noto Sans CJK SC"/>
              </a:rPr>
              <a:t>Reviews Padlet questions after your presentation</a:t>
            </a:r>
            <a:endParaRPr lang="en-GB" sz="3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What Good Teamwork Looks Like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565200" y="141300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Everyone contributes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Roles are respected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Presentation is cohesive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Information is accurate and evidence‑based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Communication is clear and professional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chemeClr val="dk1"/>
                </a:solidFill>
                <a:latin typeface="Arial"/>
              </a:rPr>
              <a:t>Group supports each other during Q&amp;A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i="1" strike="noStrike" spc="-1">
                <a:solidFill>
                  <a:schemeClr val="dk1"/>
                </a:solidFill>
                <a:latin typeface="Arial"/>
              </a:rPr>
              <a:t>Any other points deemed suitable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chemeClr val="dk1"/>
                </a:solidFill>
                <a:latin typeface="Aptos"/>
              </a:rPr>
              <a:t>Introduction to Padlet</a:t>
            </a:r>
            <a:endParaRPr lang="en-GB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20560" y="131112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712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Padlet will be used to:	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Capture group takeaways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Ask questions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Provide peer feedback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Summarise and compare methods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You will post </a:t>
            </a:r>
            <a:r>
              <a:rPr lang="en-US" sz="2000" b="1" strike="noStrike" spc="-1">
                <a:solidFill>
                  <a:schemeClr val="dk1"/>
                </a:solidFill>
                <a:latin typeface="Aptos"/>
              </a:rPr>
              <a:t>as a group</a:t>
            </a:r>
            <a:r>
              <a:rPr lang="en-US" sz="2000" b="0" strike="noStrike" spc="-1">
                <a:solidFill>
                  <a:schemeClr val="dk1"/>
                </a:solidFill>
                <a:latin typeface="Aptos"/>
              </a:rPr>
              <a:t>, not individually.</a:t>
            </a: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GB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773</Words>
  <Application>Microsoft Office PowerPoint</Application>
  <PresentationFormat>Widescreen</PresentationFormat>
  <Paragraphs>127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18</vt:i4>
      </vt:variant>
    </vt:vector>
  </HeadingPairs>
  <TitlesOfParts>
    <vt:vector size="37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</vt:lpstr>
      <vt:lpstr>Office</vt:lpstr>
      <vt:lpstr>Teaching Session Peer‑Assisted Learning (PAL) Using Padlet Group‑Based Activity &amp; Presentation Guidelines</vt:lpstr>
      <vt:lpstr>Session Overview</vt:lpstr>
      <vt:lpstr>Intended Learning Outcomes</vt:lpstr>
      <vt:lpstr> Group Allocations  </vt:lpstr>
      <vt:lpstr> Group Allocations  </vt:lpstr>
      <vt:lpstr>[Your Group Task]</vt:lpstr>
      <vt:lpstr>Group Roles (6 Students per Group) </vt:lpstr>
      <vt:lpstr>What Good Teamwork Looks Like</vt:lpstr>
      <vt:lpstr>Introduction to Padlet</vt:lpstr>
      <vt:lpstr>How to Use Padlet (Step‑by‑Step)</vt:lpstr>
      <vt:lpstr>Warm‑Up Activity (Group Task)</vt:lpstr>
      <vt:lpstr>During Each Presentation</vt:lpstr>
      <vt:lpstr>After Your Group Presents</vt:lpstr>
      <vt:lpstr>  Final Group Task: Summary &amp; Comparison   </vt:lpstr>
      <vt:lpstr>  Example Padlet Post (Template)   </vt:lpstr>
      <vt:lpstr>  Expectations for Professionalism   </vt:lpstr>
      <vt:lpstr>  Tips for Success   </vt:lpstr>
      <vt:lpstr>         Questions or Clarifications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Omowumi Inyang</dc:creator>
  <dc:description/>
  <cp:lastModifiedBy>Omowumi Inyang</cp:lastModifiedBy>
  <cp:revision>11</cp:revision>
  <dcterms:created xsi:type="dcterms:W3CDTF">2026-01-26T07:34:11Z</dcterms:created>
  <dcterms:modified xsi:type="dcterms:W3CDTF">2026-02-09T12:45:43Z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17</vt:i4>
  </property>
</Properties>
</file>