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84" r:id="rId23"/>
    <p:sldId id="277" r:id="rId24"/>
    <p:sldId id="278" r:id="rId25"/>
    <p:sldId id="279" r:id="rId26"/>
    <p:sldId id="280" r:id="rId27"/>
    <p:sldId id="281" r:id="rId28"/>
    <p:sldId id="285" r:id="rId29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65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73E50-EFED-44AF-92CF-0DA416F958A8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EC5EC-9007-4709-94C9-A34857EBA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7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EC5EC-9007-4709-94C9-A34857EBA73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9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A0A1A-B303-007C-6DD6-8949350BF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56AA88-9559-2F8A-34C9-1A9F3E714B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C3945B-D7FA-2423-867D-1F9ED0861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B61A-6E1B-C484-4BBE-77D1BBEC1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EC5EC-9007-4709-94C9-A34857EBA73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21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16779EB-A0FD-4BDF-9C8F-773DB6122CAE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2D1ABF1-3F5B-423A-807D-50F9AA8FDD4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9570D69-DBDF-4C98-8408-3D01CFD47FE9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adlet.c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688232" y="1021260"/>
            <a:ext cx="6704160" cy="1875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 dirty="0">
                <a:solidFill>
                  <a:srgbClr val="000000"/>
                </a:solidFill>
                <a:latin typeface="Arial"/>
              </a:rPr>
              <a:t>Padlet-Based Peer Assisted Learning Implementation Guidelines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Create the sections</a:t>
            </a: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61716" y="1082665"/>
            <a:ext cx="9071640" cy="422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A section per group: Group Tasks Spaces</a:t>
            </a: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Give each group a section with group number and their task. It could be the same tasks for all or different tasks.</a:t>
            </a: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For example:</a:t>
            </a:r>
          </a:p>
          <a:p>
            <a:pPr marL="1296000" lvl="2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i="1" strike="noStrike" spc="-1" dirty="0">
                <a:solidFill>
                  <a:srgbClr val="000000"/>
                </a:solidFill>
                <a:latin typeface="Arial"/>
              </a:rPr>
              <a:t>Group 1 – Unwanted Pregnancy &amp; Counselling</a:t>
            </a:r>
          </a:p>
          <a:p>
            <a:pPr marL="1296000" lvl="2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i="1" strike="noStrike" spc="-1" dirty="0">
                <a:solidFill>
                  <a:srgbClr val="000000"/>
                </a:solidFill>
                <a:latin typeface="Arial"/>
              </a:rPr>
              <a:t>Group 2 – Barrier Methods (Male/Female Condoms, Diaphragm)</a:t>
            </a:r>
          </a:p>
          <a:p>
            <a:pPr marL="1296000" lvl="2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i="1" strike="noStrike" spc="-1" dirty="0">
                <a:solidFill>
                  <a:srgbClr val="000000"/>
                </a:solidFill>
                <a:latin typeface="Arial"/>
              </a:rPr>
              <a:t>Group 3 – Combined Oral Contraceptive Pill (COCP)</a:t>
            </a: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Do the same for all the groups</a:t>
            </a: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In each section’s description, add prompts:</a:t>
            </a:r>
          </a:p>
          <a:p>
            <a:pPr marL="540000" lvl="1" algn="just">
              <a:spcBef>
                <a:spcPts val="1134"/>
              </a:spcBef>
              <a:buClr>
                <a:srgbClr val="000000"/>
              </a:buClr>
              <a:buSzPct val="75000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For example</a:t>
            </a:r>
            <a:r>
              <a:rPr lang="en-GB" sz="2000" spc="-1" dirty="0">
                <a:solidFill>
                  <a:srgbClr val="000000"/>
                </a:solidFill>
                <a:latin typeface="Arial"/>
              </a:rPr>
              <a:t>: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 “This is the space for Group X. During and after your presentation, other groups will post: • 1 key takeaway • 1 question • Peer feedback and useful resources.”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 dirty="0">
                <a:solidFill>
                  <a:srgbClr val="000000"/>
                </a:solidFill>
                <a:latin typeface="Arial"/>
              </a:rPr>
              <a:t>Create the sections</a:t>
            </a: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251507" y="1242031"/>
            <a:ext cx="9576625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You may have a “Final Section: Group Summary &amp; Comparison” (or as required)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Title: Group Summary &amp; Comparison 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Description for example: </a:t>
            </a:r>
          </a:p>
          <a:p>
            <a:pPr marL="540000" lvl="1">
              <a:spcBef>
                <a:spcPts val="1134"/>
              </a:spcBef>
              <a:buClr>
                <a:srgbClr val="000000"/>
              </a:buClr>
              <a:buSzPct val="75000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“Group Comparison. After all presentations, each group posts”: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A 3–4 sentence summary of your method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1‑minute explanation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See below screenshot, with the description pinned: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Create the sections</a:t>
            </a:r>
          </a:p>
        </p:txBody>
      </p:sp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1076760" y="1440000"/>
            <a:ext cx="7926840" cy="377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Set permissions and sharing</a:t>
            </a: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396000" cy="43439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Click “Share” (top right).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Follow the settings below to ensure that students can write/posts and use the ‘Get QR code” to copy the link or share the QR code via  email or any other communication platform.</a:t>
            </a:r>
          </a:p>
        </p:txBody>
      </p:sp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549800" y="2880000"/>
            <a:ext cx="6980400" cy="27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 dirty="0">
                <a:solidFill>
                  <a:srgbClr val="000000"/>
                </a:solidFill>
                <a:latin typeface="Arial"/>
              </a:rPr>
              <a:t>Set permissions and sharing</a:t>
            </a:r>
          </a:p>
        </p:txBody>
      </p:sp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5769885" y="1064283"/>
            <a:ext cx="4215600" cy="431676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342A56-DAF8-87C9-35D0-1B345E075DCE}"/>
              </a:ext>
            </a:extLst>
          </p:cNvPr>
          <p:cNvSpPr txBox="1"/>
          <p:nvPr/>
        </p:nvSpPr>
        <p:spPr>
          <a:xfrm>
            <a:off x="94155" y="1120537"/>
            <a:ext cx="5450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could turn off the “Require password” to enable easy access by the students.</a:t>
            </a:r>
          </a:p>
          <a:p>
            <a:endParaRPr lang="en-US" dirty="0"/>
          </a:p>
          <a:p>
            <a:r>
              <a:rPr lang="en-US" dirty="0"/>
              <a:t>If you do not want the students to start logging-in,</a:t>
            </a:r>
          </a:p>
          <a:p>
            <a:r>
              <a:rPr lang="en-US" dirty="0"/>
              <a:t>You could turn-off “Require visitors to log in”.</a:t>
            </a:r>
          </a:p>
          <a:p>
            <a:r>
              <a:rPr lang="en-US" dirty="0"/>
              <a:t>See the screenshot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86180" y="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 dirty="0">
                <a:solidFill>
                  <a:srgbClr val="000000"/>
                </a:solidFill>
                <a:latin typeface="Arial"/>
              </a:rPr>
              <a:t>Group allocations and focus</a:t>
            </a: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202350" y="846540"/>
            <a:ext cx="9639300" cy="460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en-US" sz="2000" dirty="0"/>
              <a:t>Students will work in small peer groups for this PAL activity. Each group may be assigned a </a:t>
            </a:r>
            <a:r>
              <a:rPr lang="en-US" sz="2000" b="1" dirty="0"/>
              <a:t>same tasks </a:t>
            </a:r>
            <a:r>
              <a:rPr lang="en-US" sz="2000" dirty="0"/>
              <a:t>or </a:t>
            </a:r>
            <a:r>
              <a:rPr lang="en-US" sz="2000" b="1" dirty="0"/>
              <a:t>specific focus area</a:t>
            </a:r>
            <a:r>
              <a:rPr lang="en-US" sz="2000" dirty="0"/>
              <a:t> related to the overall topic or same tasks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Groups are pre-allocated by the lecturer or facilitator.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group may be responsible for exploring </a:t>
            </a:r>
            <a:r>
              <a:rPr lang="en-US" sz="2000" b="1" dirty="0"/>
              <a:t>one defined aspect</a:t>
            </a:r>
            <a:r>
              <a:rPr lang="en-US" sz="2000" dirty="0"/>
              <a:t> of the task.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groups contribute their outcomes to the shared Padlet, allowing everyone to learn from each other’s work.</a:t>
            </a:r>
          </a:p>
          <a:p>
            <a:endParaRPr lang="en-US" sz="2000" dirty="0"/>
          </a:p>
          <a:p>
            <a:r>
              <a:rPr lang="en-US" sz="2000" b="1" dirty="0"/>
              <a:t>Group focus</a:t>
            </a:r>
          </a:p>
          <a:p>
            <a:r>
              <a:rPr lang="en-US" sz="2000" dirty="0"/>
              <a:t>Each group should: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Engage collaboratively with the assigned focus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Discuss key ideas, examples, or challenges within the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Summarise</a:t>
            </a:r>
            <a:r>
              <a:rPr lang="en-US" sz="2000" dirty="0"/>
              <a:t> agreed points clearly on Padlet for peer learning and comparison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1417"/>
              </a:spcBef>
              <a:buNone/>
            </a:pPr>
            <a:r>
              <a:rPr lang="en-GB" sz="4400" b="0" strike="noStrike" spc="-1" dirty="0">
                <a:solidFill>
                  <a:srgbClr val="000000"/>
                </a:solidFill>
                <a:latin typeface="Arial"/>
              </a:rPr>
              <a:t>Basic instructions for using Padlet (for students)</a:t>
            </a: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397320" y="1502820"/>
            <a:ext cx="9071640" cy="374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en-US" sz="2000" dirty="0"/>
              <a:t>To contribute to the Padlet activity, please follow the steps below: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Add a post</a:t>
            </a:r>
            <a:br>
              <a:rPr lang="en-US" sz="2000" dirty="0"/>
            </a:br>
            <a:r>
              <a:rPr lang="en-US" sz="2000" dirty="0"/>
              <a:t>Click the </a:t>
            </a:r>
            <a:r>
              <a:rPr lang="en-US" sz="2000" b="1" dirty="0"/>
              <a:t>“+”</a:t>
            </a:r>
            <a:r>
              <a:rPr lang="en-US" sz="2000" dirty="0"/>
              <a:t> button at the bottom of the relevant section or column.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Title your post</a:t>
            </a:r>
            <a:br>
              <a:rPr lang="en-US" sz="2000" dirty="0"/>
            </a:br>
            <a:r>
              <a:rPr lang="en-US" sz="2000" dirty="0"/>
              <a:t>Use a clear and descriptive title, for example:</a:t>
            </a:r>
            <a:br>
              <a:rPr lang="en-US" sz="2000" dirty="0"/>
            </a:br>
            <a:r>
              <a:rPr lang="en-US" sz="2000" i="1" dirty="0"/>
              <a:t>“Key takeaway – Group [number]”</a:t>
            </a:r>
            <a:r>
              <a:rPr lang="en-US" sz="2000" dirty="0"/>
              <a:t> or </a:t>
            </a:r>
            <a:r>
              <a:rPr lang="en-US" sz="2000" i="1" dirty="0"/>
              <a:t>“Summary of discussion”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Write your content</a:t>
            </a:r>
            <a:br>
              <a:rPr lang="en-US" sz="2000" dirty="0"/>
            </a:br>
            <a:r>
              <a:rPr lang="en-US" sz="2000" dirty="0"/>
              <a:t>Use </a:t>
            </a:r>
            <a:r>
              <a:rPr lang="en-US" sz="2000" b="1" dirty="0"/>
              <a:t>short, clear points</a:t>
            </a:r>
            <a:r>
              <a:rPr lang="en-US" sz="2000" dirty="0"/>
              <a:t>. Focus on the main ideas rather than long paragraphs.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Add links or files (optional)</a:t>
            </a:r>
            <a:br>
              <a:rPr lang="en-US" sz="2000" dirty="0"/>
            </a:br>
            <a:r>
              <a:rPr lang="en-US" sz="2000" dirty="0"/>
              <a:t>Use the attachment icons to include </a:t>
            </a:r>
            <a:r>
              <a:rPr lang="en-US" sz="2000" b="1" dirty="0"/>
              <a:t>documents, images, links, or short videos</a:t>
            </a:r>
            <a:r>
              <a:rPr lang="en-US" sz="2000" dirty="0"/>
              <a:t> where relevant to support your contribution.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492" y="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Facilitator</a:t>
            </a:r>
            <a:r>
              <a:rPr lang="en-GB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guide (step‑by‑step in-class delivery)</a:t>
            </a: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183960" y="1191154"/>
            <a:ext cx="9760140" cy="42495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en-US" sz="1600" b="1" dirty="0"/>
              <a:t>Before class (setup)</a:t>
            </a:r>
          </a:p>
          <a:p>
            <a:endParaRPr lang="en-US" sz="1600" b="1" dirty="0"/>
          </a:p>
          <a:p>
            <a:r>
              <a:rPr lang="en-US" sz="1600" b="1" dirty="0"/>
              <a:t>Set up the Padlet</a:t>
            </a:r>
            <a:endParaRPr lang="en-US" sz="1600" dirty="0"/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1600" dirty="0"/>
              <a:t>Ensure all sections/columns are created.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Test the link and QR code to confirm access works on student devices.</a:t>
            </a:r>
          </a:p>
          <a:p>
            <a:pPr lvl="3"/>
            <a:endParaRPr lang="en-US" sz="1600" dirty="0"/>
          </a:p>
          <a:p>
            <a:r>
              <a:rPr lang="en-US" sz="1600" b="1" dirty="0"/>
              <a:t>Plan group structure</a:t>
            </a: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Allocate students into groups.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Assign tasks to the groups or assign each group </a:t>
            </a:r>
            <a:r>
              <a:rPr lang="en-US" sz="1600" b="1" dirty="0"/>
              <a:t>a focus area / prompt / topic </a:t>
            </a:r>
            <a:r>
              <a:rPr lang="en-US" sz="1600" dirty="0"/>
              <a:t>(or provide a method for groups to self-select).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Brief students in advance</a:t>
            </a:r>
            <a:r>
              <a:rPr lang="en-US" sz="1600" dirty="0"/>
              <a:t> (email / </a:t>
            </a:r>
            <a:r>
              <a:rPr lang="en-US" sz="1600" dirty="0" err="1"/>
              <a:t>QMplus</a:t>
            </a:r>
            <a:r>
              <a:rPr lang="en-US" sz="1600" dirty="0"/>
              <a:t> announcement / Teams / etc.)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that they will deliver a </a:t>
            </a:r>
            <a:r>
              <a:rPr lang="en-US" sz="1600" b="1" dirty="0"/>
              <a:t>short group contribution</a:t>
            </a:r>
            <a:r>
              <a:rPr lang="en-US" sz="1600" dirty="0"/>
              <a:t> (e.g., a mini-presentation or summary).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Confirm they will also collaborate as a group on </a:t>
            </a:r>
            <a:r>
              <a:rPr lang="en-US" sz="1600" b="1" dirty="0"/>
              <a:t>Padlet</a:t>
            </a:r>
            <a:r>
              <a:rPr lang="en-US" sz="1600" dirty="0"/>
              <a:t> during/after the session.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Optional message you can reuse (generic)</a:t>
            </a:r>
            <a:r>
              <a:rPr lang="en-US" sz="1600" i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You will work in small groups on a focused prompt and post your group output on Padlet. You may also be asked to share a summary with the class.</a:t>
            </a:r>
            <a:endParaRPr lang="en-US" sz="1600" b="1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35420" y="660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200" spc="-1" dirty="0">
                <a:solidFill>
                  <a:srgbClr val="000000"/>
                </a:solidFill>
              </a:rPr>
              <a:t>Facilitator guide (step‑by‑step in-class delivery)</a:t>
            </a:r>
            <a:endParaRPr lang="en-GB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328740" y="1191154"/>
            <a:ext cx="9546780" cy="382280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r>
              <a:rPr lang="en-US" sz="2000" b="1" dirty="0"/>
              <a:t>Step 1 – Warm-up</a:t>
            </a:r>
          </a:p>
          <a:p>
            <a:r>
              <a:rPr lang="en-US" sz="2000" dirty="0"/>
              <a:t>Ask each group to add one post in the Warm-Up section of Padlet that 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One thing they already know about the topic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One thing they find unclear, challenging, or confusing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As students post: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Briefly scan the Padlet in real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Highlight a few recurring themes, questions, or misconceptions to the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This helps surface prior knowledge, set expectations, and guide focus for the rest of the session.</a:t>
            </a:r>
          </a:p>
          <a:p>
            <a:endParaRPr lang="en-US" sz="2000" dirty="0"/>
          </a:p>
          <a:p>
            <a:r>
              <a:rPr lang="en-US" sz="2000" i="1" dirty="0"/>
              <a:t>Please note: This step works well as an activation of prior knowledge or diagnostic check in any discipline.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200" spc="-1" dirty="0">
                <a:solidFill>
                  <a:srgbClr val="000000"/>
                </a:solidFill>
              </a:rPr>
              <a:t>Facilitator guide (step‑by‑step in-class delivery)</a:t>
            </a:r>
            <a:endParaRPr lang="en-GB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171737" y="828994"/>
            <a:ext cx="9603842" cy="47259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993"/>
          </a:bodyPr>
          <a:lstStyle/>
          <a:p>
            <a:pPr indent="0">
              <a:spcBef>
                <a:spcPts val="1417"/>
              </a:spcBef>
              <a:buNone/>
            </a:pPr>
            <a:endParaRPr lang="en-GB" sz="1600" b="1" strike="noStrike" spc="-1" dirty="0">
              <a:solidFill>
                <a:srgbClr val="000000"/>
              </a:solidFill>
              <a:latin typeface="Arial"/>
              <a:ea typeface="Noto Sans CJK SC"/>
            </a:endParaRPr>
          </a:p>
          <a:p>
            <a:r>
              <a:rPr lang="en-US" sz="1600" b="1" dirty="0"/>
              <a:t>Step 2 – Group tasks with live Padlet use</a:t>
            </a:r>
          </a:p>
          <a:p>
            <a:r>
              <a:rPr lang="en-US" sz="1600" dirty="0"/>
              <a:t>For each group, follow the same structured pattern to support active listening and peer learning:</a:t>
            </a:r>
          </a:p>
          <a:p>
            <a:r>
              <a:rPr lang="en-US" sz="1600" b="1" dirty="0"/>
              <a:t>Group activity</a:t>
            </a:r>
            <a:endParaRPr lang="en-US" sz="1600" dirty="0"/>
          </a:p>
          <a:p>
            <a:pPr lvl="1"/>
            <a:r>
              <a:rPr lang="en-US" sz="1600" dirty="0"/>
              <a:t>One group leads the task (e.g. short presentation, explanation, or summary of their focus area).</a:t>
            </a:r>
          </a:p>
          <a:p>
            <a:r>
              <a:rPr lang="en-US" sz="1600" b="1" dirty="0"/>
              <a:t>Live Padlet contributions (by other groups)</a:t>
            </a:r>
            <a:endParaRPr lang="en-US" sz="1600" dirty="0"/>
          </a:p>
          <a:p>
            <a:pPr lvl="1"/>
            <a:r>
              <a:rPr lang="en-US" sz="1600" dirty="0"/>
              <a:t>While the group is presenting, </a:t>
            </a:r>
            <a:r>
              <a:rPr lang="en-US" sz="1600" i="1" dirty="0"/>
              <a:t>all other groups</a:t>
            </a:r>
            <a:r>
              <a:rPr lang="en-US" sz="1600" dirty="0"/>
              <a:t> add </a:t>
            </a:r>
            <a:r>
              <a:rPr lang="en-US" sz="1600" b="1" dirty="0"/>
              <a:t>one group post</a:t>
            </a:r>
            <a:r>
              <a:rPr lang="en-US" sz="1600" dirty="0"/>
              <a:t> (not individual posts) in the presenter’s section that includes:</a:t>
            </a:r>
          </a:p>
          <a:p>
            <a:pPr lvl="2"/>
            <a:r>
              <a:rPr lang="en-US" sz="1600" b="1" dirty="0"/>
              <a:t>One key takeaway</a:t>
            </a:r>
            <a:r>
              <a:rPr lang="en-US" sz="1600" dirty="0"/>
              <a:t> (from their group’s perspective)</a:t>
            </a:r>
          </a:p>
          <a:p>
            <a:pPr lvl="2"/>
            <a:r>
              <a:rPr lang="en-US" sz="1600" b="1" dirty="0"/>
              <a:t>One question</a:t>
            </a:r>
            <a:r>
              <a:rPr lang="en-US" sz="1600" dirty="0"/>
              <a:t> for clarification, extension, or discussion</a:t>
            </a:r>
          </a:p>
          <a:p>
            <a:r>
              <a:rPr lang="en-US" sz="1600" b="1" dirty="0"/>
              <a:t>Group representative</a:t>
            </a:r>
            <a:endParaRPr lang="en-US" sz="1600" dirty="0"/>
          </a:p>
          <a:p>
            <a:pPr lvl="1"/>
            <a:r>
              <a:rPr lang="en-US" sz="1600" dirty="0"/>
              <a:t>Each group should nominate </a:t>
            </a:r>
            <a:r>
              <a:rPr lang="en-US" sz="1600" b="1" dirty="0"/>
              <a:t>one member</a:t>
            </a:r>
            <a:r>
              <a:rPr lang="en-US" sz="1600" dirty="0"/>
              <a:t> to type and submit the Padlet post on behalf of the group.</a:t>
            </a:r>
          </a:p>
          <a:p>
            <a:r>
              <a:rPr lang="en-US" sz="1600" dirty="0"/>
              <a:t>This approach ensures all students are engaged, promotes peer questioning, and creates a shared learning resource. </a:t>
            </a:r>
          </a:p>
          <a:p>
            <a:endParaRPr lang="en-US" sz="1600" dirty="0"/>
          </a:p>
          <a:p>
            <a:r>
              <a:rPr lang="en-US" sz="1600" i="1" dirty="0"/>
              <a:t>Please note: “Presentation” can be replaced with discussion, case study, problem explanation, or demonstration, depending on your discipline.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Create the Padlet</a:t>
            </a: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Sign up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Go to padlet.com </a:t>
            </a:r>
            <a:r>
              <a:rPr lang="en-GB" sz="2000" b="0" strike="noStrike" spc="-1">
                <a:solidFill>
                  <a:srgbClr val="000000"/>
                </a:solidFill>
                <a:latin typeface="Arial"/>
                <a:hlinkClick r:id="rId2"/>
              </a:rPr>
              <a:t>here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Create an account (use your institutional email)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Click </a:t>
            </a:r>
            <a:r>
              <a:rPr lang="en-GB" sz="2000" b="1" strike="noStrike" spc="-1">
                <a:solidFill>
                  <a:srgbClr val="000000"/>
                </a:solidFill>
                <a:latin typeface="Arial"/>
              </a:rPr>
              <a:t>“Make a padlet”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/>
          <a:stretch/>
        </p:blipFill>
        <p:spPr>
          <a:xfrm>
            <a:off x="5940000" y="2520000"/>
            <a:ext cx="3960000" cy="302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200" spc="-1" dirty="0">
                <a:solidFill>
                  <a:srgbClr val="000000"/>
                </a:solidFill>
              </a:rPr>
              <a:t>Facilitator guide (step‑by‑step in-class delivery)</a:t>
            </a:r>
            <a:endParaRPr lang="en-GB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237300" y="794040"/>
            <a:ext cx="9737280" cy="429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119" lnSpcReduction="10000"/>
          </a:bodyPr>
          <a:lstStyle/>
          <a:p>
            <a:endParaRPr lang="en-US" sz="1600" b="1" dirty="0"/>
          </a:p>
          <a:p>
            <a:r>
              <a:rPr lang="en-US" sz="1600" b="1" dirty="0"/>
              <a:t>Step 3 – PAL discussion</a:t>
            </a:r>
          </a:p>
          <a:p>
            <a:endParaRPr lang="en-US" sz="1600" b="1" dirty="0"/>
          </a:p>
          <a:p>
            <a:r>
              <a:rPr lang="en-US" sz="1600" dirty="0"/>
              <a:t>After all groups have contributed to Padlet:</a:t>
            </a:r>
          </a:p>
          <a:p>
            <a:endParaRPr lang="en-US" sz="1600" dirty="0"/>
          </a:p>
          <a:p>
            <a:r>
              <a:rPr lang="en-US" sz="1600" b="1" dirty="0"/>
              <a:t>Each  group</a:t>
            </a: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Reviews posts made by other groups across the Padlet sections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Selects: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1–2 questions to respond to or comment on the posts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1 scenario, example, case study, or perspective (depending on the discipline) to discuss briefly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r>
              <a:rPr lang="en-US" sz="1600" dirty="0"/>
              <a:t>Facilitator role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Clarifies or corrects any inaccuracies where needed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Highlights strong contributions and effective peer explanations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Connects discussion points back to the intended learning outcomes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This stage consolidates learning through peer explanation, dialogue, and guided feedback.</a:t>
            </a:r>
          </a:p>
          <a:p>
            <a:endParaRPr lang="en-US" sz="1600" dirty="0"/>
          </a:p>
          <a:p>
            <a:r>
              <a:rPr lang="en-US" sz="1600" i="1" dirty="0"/>
              <a:t>Please note: This works well for reinforcing critical thinking, explanation, and comparison across groups.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200" spc="-1" dirty="0">
                <a:solidFill>
                  <a:srgbClr val="000000"/>
                </a:solidFill>
              </a:rPr>
              <a:t>Facilitator guide (step‑by‑step in-class delivery)</a:t>
            </a:r>
            <a:endParaRPr lang="en-GB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330580" y="877283"/>
            <a:ext cx="9475572" cy="453817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indent="0">
              <a:spcBef>
                <a:spcPts val="1417"/>
              </a:spcBef>
              <a:buNone/>
            </a:pPr>
            <a:r>
              <a:rPr lang="en-GB" sz="2000" b="1" strike="noStrike" spc="-1" dirty="0">
                <a:solidFill>
                  <a:srgbClr val="000000"/>
                </a:solidFill>
                <a:latin typeface="Arial"/>
              </a:rPr>
              <a:t>Step 4 – Group comparison &amp; synthesis</a:t>
            </a:r>
          </a:p>
          <a:p>
            <a:pPr indent="0">
              <a:spcBef>
                <a:spcPts val="1417"/>
              </a:spcBef>
              <a:buNone/>
            </a:pPr>
            <a:endParaRPr lang="en-GB" sz="2000" b="1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en-US" sz="2000" dirty="0"/>
              <a:t>Direct all groups to contribute to the final synthesis section on Padlet.</a:t>
            </a:r>
          </a:p>
          <a:p>
            <a:endParaRPr lang="en-US" sz="2000" dirty="0"/>
          </a:p>
          <a:p>
            <a:r>
              <a:rPr lang="en-US" sz="2000" dirty="0"/>
              <a:t>Each group should add one group post that includes: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3–4 sentence summary of their approach, method, key idea, concept, argument, strategy, solution, or perspective, depending on the task.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brief explanation of how they would explain this in simple, accessible language to someone new to the topic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This stage encourages comparison across groups and supports consolidation of understanding through translation and synthesis.</a:t>
            </a:r>
          </a:p>
          <a:p>
            <a:endParaRPr lang="en-US" sz="2000" i="1" dirty="0"/>
          </a:p>
          <a:p>
            <a:r>
              <a:rPr lang="en-US" sz="2000" i="1" dirty="0"/>
              <a:t>Please note: You may prompt groups to consider their explanation for a non-specialist audience or a first-year student. This section works well as a revision resource or post-class reference.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38BF6-339F-49E0-2C22-3FDB19313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>
            <a:extLst>
              <a:ext uri="{FF2B5EF4-FFF2-40B4-BE49-F238E27FC236}">
                <a16:creationId xmlns:a16="http://schemas.microsoft.com/office/drawing/2014/main" id="{8A41498A-1190-AD91-B4CB-AF90A9A1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200" spc="-1" dirty="0">
                <a:solidFill>
                  <a:srgbClr val="000000"/>
                </a:solidFill>
              </a:rPr>
              <a:t>Facilitator guide (step‑by‑step in-class delivery)</a:t>
            </a:r>
            <a:endParaRPr lang="en-GB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>
            <a:extLst>
              <a:ext uri="{FF2B5EF4-FFF2-40B4-BE49-F238E27FC236}">
                <a16:creationId xmlns:a16="http://schemas.microsoft.com/office/drawing/2014/main" id="{349BE7BA-AFFB-FC35-26E2-4BD71595D24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30580" y="780392"/>
            <a:ext cx="9475572" cy="48901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>
              <a:spcBef>
                <a:spcPts val="1417"/>
              </a:spcBef>
            </a:pPr>
            <a:r>
              <a:rPr lang="en-GB" sz="1600" b="1" strike="noStrike" spc="-1" dirty="0">
                <a:solidFill>
                  <a:srgbClr val="000000"/>
                </a:solidFill>
                <a:latin typeface="Arial"/>
              </a:rPr>
              <a:t>Step 5 – </a:t>
            </a:r>
            <a:r>
              <a:rPr lang="en-US" sz="1600" b="1" dirty="0"/>
              <a:t>Reflection, follow-up, and assessment link (5–10 minutes or post-class)</a:t>
            </a:r>
            <a:endParaRPr lang="en-GB" sz="1600" b="1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1600" dirty="0"/>
          </a:p>
          <a:p>
            <a:r>
              <a:rPr lang="en-US" sz="1600" dirty="0"/>
              <a:t>Use this final step to consolidate learning and, where appropriate, connect the PAL activity to ongoing coursework or assessment.</a:t>
            </a:r>
          </a:p>
          <a:p>
            <a:endParaRPr lang="en-US" sz="1600" dirty="0"/>
          </a:p>
          <a:p>
            <a:r>
              <a:rPr lang="en-US" sz="1600" b="1" dirty="0"/>
              <a:t>Student reflection</a:t>
            </a:r>
          </a:p>
          <a:p>
            <a:r>
              <a:rPr lang="en-US" sz="1600" dirty="0"/>
              <a:t>Ask students (individually or as groups) to complete a short survey or reflection, either in class or after the session: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One thing they understand better</a:t>
            </a:r>
            <a:r>
              <a:rPr lang="en-US" sz="1600" dirty="0"/>
              <a:t> as a result of the peer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One question or area</a:t>
            </a:r>
            <a:r>
              <a:rPr lang="en-US" sz="1600" dirty="0"/>
              <a:t> they would like to explore further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One skill developed</a:t>
            </a:r>
            <a:r>
              <a:rPr lang="en-US" sz="1600" dirty="0"/>
              <a:t> during the activity (e.g. explaining ideas, questioning, collaboration)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This can be completed on Padlet, MS forms, </a:t>
            </a:r>
            <a:r>
              <a:rPr lang="en-US" sz="1600" dirty="0" err="1"/>
              <a:t>Qmplus</a:t>
            </a:r>
            <a:r>
              <a:rPr lang="en-US" sz="1600" dirty="0"/>
              <a:t> or as a brief written submission.</a:t>
            </a:r>
          </a:p>
          <a:p>
            <a:endParaRPr lang="en-US" sz="1600" dirty="0"/>
          </a:p>
          <a:p>
            <a:r>
              <a:rPr lang="en-US" sz="1600" b="1" dirty="0"/>
              <a:t>Follow-up activities (optional)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Revisit selected Padlet posts in the next class to address common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Ask students to refine or expand their posts after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Padlet contributions as a revision or study resource</a:t>
            </a:r>
          </a:p>
          <a:p>
            <a:endParaRPr lang="en-US" sz="1600" dirty="0"/>
          </a:p>
          <a:p>
            <a:r>
              <a:rPr lang="en-US" sz="1600" b="1" dirty="0"/>
              <a:t>Link to assessment (optional)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Clarify how this activity supports formative learning or prepares students for summative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Where appropriate, explain whether Padlet engagement contributes to: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participation marks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reflective writing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group coursework or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304593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492" y="-685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200" spc="-1" dirty="0">
                <a:solidFill>
                  <a:srgbClr val="000000"/>
                </a:solidFill>
              </a:rPr>
              <a:t>Facilitator guide (step‑by‑step in-class delivery)</a:t>
            </a:r>
            <a:endParaRPr lang="en-GB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97802" y="740700"/>
            <a:ext cx="9685020" cy="484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941" lnSpcReduction="10000"/>
          </a:bodyPr>
          <a:lstStyle/>
          <a:p>
            <a:endParaRPr lang="en-US" sz="2000" b="1" dirty="0"/>
          </a:p>
          <a:p>
            <a:r>
              <a:rPr lang="en-US" sz="2000" b="1" dirty="0"/>
              <a:t>Facilitator-led synthesis and discussion</a:t>
            </a:r>
          </a:p>
          <a:p>
            <a:endParaRPr lang="en-US" sz="2000" b="1" dirty="0"/>
          </a:p>
          <a:p>
            <a:r>
              <a:rPr lang="en-US" sz="2000" dirty="0"/>
              <a:t>The facilitator then: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Selects a few Padlet posts to read aloud or highlight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Uses these posts to prompt whole-class discussion, drawing comparisons across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Suggested discussion prompts (adapt as needed):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Which approaches, methods, </a:t>
            </a:r>
            <a:r>
              <a:rPr lang="en-GB" sz="2000" dirty="0"/>
              <a:t>strategies, models, tools, interventions, theories, or solutions </a:t>
            </a:r>
            <a:r>
              <a:rPr lang="en-US" sz="2000" dirty="0"/>
              <a:t>appear most effective and 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Which options are easiest to use, apply, or implement in practice?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limitations, risks, or constraints should be considered?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which contexts do additional benefits or wider impacts matter most?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time-critical or high-stakes situations, which option would you choose and 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The facilitator should: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Guide discussion using evidence and reasoning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Clarify misconceptions where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Encourage students to justify choices and compare perspectives.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Please note: Prompts can be tailored to focus on effectiveness, usability, ethics, risk, accessibility, or context, depending on the discipline. This step is particularly effective for comparison, decision-making, and application of knowledge.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200" spc="-1" dirty="0">
                <a:solidFill>
                  <a:srgbClr val="000000"/>
                </a:solidFill>
              </a:rPr>
              <a:t>Facilitator guide (step‑by‑step in-class delivery)</a:t>
            </a:r>
            <a:endParaRPr lang="en-GB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283020" y="946440"/>
            <a:ext cx="9600120" cy="415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en-US" sz="1600" b="1" dirty="0"/>
              <a:t>After class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Preserve the Padlet</a:t>
            </a:r>
            <a:endParaRPr lang="en-US" sz="1600" dirty="0"/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Export the Padlet or keep it accessible as a shared revision and reference resource.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Signpost students to revisit it when preparing for assessments or further study.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Provide brief follow-up feedback (optional)</a:t>
            </a: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Share a short feedback note with the cohort or groups highlighting: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Common strengths observed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Common misconceptions or areas for improvement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Examples of effective peer contributions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r>
              <a:rPr lang="en-US" sz="1600" dirty="0"/>
              <a:t>This helps close the feedback loop and reinforces learning beyond the live session.</a:t>
            </a:r>
          </a:p>
          <a:p>
            <a:endParaRPr lang="en-US" sz="1600" dirty="0"/>
          </a:p>
          <a:p>
            <a:r>
              <a:rPr lang="en-US" sz="1600" i="1" dirty="0"/>
              <a:t>Please note: Feedback can be delivered via email, </a:t>
            </a:r>
            <a:r>
              <a:rPr lang="en-US" sz="1600" i="1" dirty="0" err="1"/>
              <a:t>QMplus</a:t>
            </a:r>
            <a:r>
              <a:rPr lang="en-US" sz="1600" i="1" dirty="0"/>
              <a:t> announcement, or short in-class recap.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10927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Student guidance (group‑based)</a:t>
            </a: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88842" y="1055710"/>
            <a:ext cx="9302940" cy="40971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931"/>
          </a:bodyPr>
          <a:lstStyle/>
          <a:p>
            <a:pPr indent="0">
              <a:spcBef>
                <a:spcPts val="1417"/>
              </a:spcBef>
              <a:buNone/>
            </a:pPr>
            <a:r>
              <a:rPr lang="en-GB" sz="1800" b="1" strike="noStrike" spc="-1" dirty="0">
                <a:solidFill>
                  <a:srgbClr val="000000"/>
                </a:solidFill>
                <a:latin typeface="Arial"/>
              </a:rPr>
              <a:t>Your group task</a:t>
            </a:r>
          </a:p>
          <a:p>
            <a:pPr indent="0">
              <a:spcBef>
                <a:spcPts val="1417"/>
              </a:spcBef>
              <a:buNone/>
            </a:pPr>
            <a:endParaRPr lang="en-GB" sz="180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en-US" sz="1800" dirty="0"/>
              <a:t>You will be working in groups for this activity. There are no individual marks for Padlet contributions unless stated otherwise.</a:t>
            </a:r>
          </a:p>
          <a:p>
            <a:endParaRPr lang="en-US" sz="1800" dirty="0"/>
          </a:p>
          <a:p>
            <a:r>
              <a:rPr lang="en-US" sz="1800" dirty="0"/>
              <a:t>As a group, you are expected to: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Prepare a short group contribution on your assigned topic, approach, or focus area</a:t>
            </a:r>
            <a:br>
              <a:rPr lang="en-US" sz="1800" dirty="0"/>
            </a:br>
            <a:r>
              <a:rPr lang="en-US" sz="1800" i="1" dirty="0"/>
              <a:t>(e.g. presentation, explanation, case summary, or demonstration)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Contribute group posts to Padlet during other groups’ contributions by: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Identifying one key takeaway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Posing one question for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Create a final group summary and comparison, </a:t>
            </a:r>
            <a:r>
              <a:rPr lang="en-US" sz="1800" dirty="0" err="1"/>
              <a:t>synthesising</a:t>
            </a:r>
            <a:r>
              <a:rPr lang="en-US" sz="1800" dirty="0"/>
              <a:t> your approach with those of other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/>
              <a:t>This activity is designed to support shared learning, comparison of ideas, and peer discussion.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12560" y="0"/>
            <a:ext cx="9071640" cy="82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0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Student guidance (group‑based)</a:t>
            </a:r>
            <a:endParaRPr lang="en-GB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79692" y="784750"/>
            <a:ext cx="9879648" cy="49270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2" anchor="t">
            <a:noAutofit/>
          </a:bodyPr>
          <a:lstStyle/>
          <a:p>
            <a:r>
              <a:rPr lang="en-US" sz="1600" b="1" dirty="0"/>
              <a:t>How your group uses Padlet</a:t>
            </a:r>
          </a:p>
          <a:p>
            <a:r>
              <a:rPr lang="en-US" sz="1600" dirty="0"/>
              <a:t>Padlet will be used as a shared group workspace throughout the session. All posts should be made on behalf of your group, not individually.</a:t>
            </a:r>
          </a:p>
          <a:p>
            <a:endParaRPr lang="en-US" sz="1600" dirty="0"/>
          </a:p>
          <a:p>
            <a:r>
              <a:rPr lang="en-US" sz="1600" b="1" dirty="0"/>
              <a:t>Warm-up (start of session)</a:t>
            </a:r>
          </a:p>
          <a:p>
            <a:r>
              <a:rPr lang="en-US" sz="1600" dirty="0"/>
              <a:t>As a group, add </a:t>
            </a:r>
            <a:r>
              <a:rPr lang="en-US" sz="1600" b="1" dirty="0"/>
              <a:t>one post</a:t>
            </a:r>
            <a:r>
              <a:rPr lang="en-US" sz="1600" dirty="0"/>
              <a:t> in the </a:t>
            </a:r>
            <a:r>
              <a:rPr lang="en-US" sz="1600" b="1" dirty="0"/>
              <a:t>Warm-Up</a:t>
            </a:r>
            <a:r>
              <a:rPr lang="en-US" sz="1600" dirty="0"/>
              <a:t> section that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One thing your group already knows about the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One thing your group finds unclear or confusing</a:t>
            </a:r>
          </a:p>
          <a:p>
            <a:br>
              <a:rPr lang="en-US" sz="1600" dirty="0"/>
            </a:br>
            <a:r>
              <a:rPr lang="en-US" sz="1600" b="1" dirty="0"/>
              <a:t>During other groups’ contributions</a:t>
            </a:r>
          </a:p>
          <a:p>
            <a:r>
              <a:rPr lang="en-US" sz="1600" dirty="0"/>
              <a:t>For each group, your group should add one post in that group’s section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One key takeaway from their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One question for clarification, extension, or discussion</a:t>
            </a:r>
          </a:p>
          <a:p>
            <a:r>
              <a:rPr lang="en-US" sz="1600" i="1" dirty="0"/>
              <a:t>(One group member can type the post on behalf of </a:t>
            </a:r>
          </a:p>
          <a:p>
            <a:r>
              <a:rPr lang="en-US" sz="1600" i="1" dirty="0"/>
              <a:t>the group.)</a:t>
            </a:r>
            <a:endParaRPr lang="en-US" sz="1600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After your own contribution</a:t>
            </a:r>
          </a:p>
          <a:p>
            <a:r>
              <a:rPr lang="en-US" sz="1600" dirty="0"/>
              <a:t>Once your group has completed your tasks: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Review the posts in your group’s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Decide together: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Which 1–2 questions to respond to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Which example, scenario, or point to discuss briefly with the class</a:t>
            </a:r>
          </a:p>
          <a:p>
            <a:br>
              <a:rPr lang="en-US" sz="1600" dirty="0"/>
            </a:br>
            <a:r>
              <a:rPr lang="en-US" sz="1600" b="1" dirty="0"/>
              <a:t>Final synthesis</a:t>
            </a:r>
          </a:p>
          <a:p>
            <a:r>
              <a:rPr lang="en-US" sz="1600" dirty="0"/>
              <a:t>In the final synthesis section, your group should post: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3 - 4 sentence summary of your approach, idea, or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brief explanation of how you would explain this in simple, accessible language</a:t>
            </a:r>
          </a:p>
          <a:p>
            <a:br>
              <a:rPr lang="en-US" sz="1600" dirty="0"/>
            </a:br>
            <a:r>
              <a:rPr lang="en-US" sz="1600" b="1" dirty="0"/>
              <a:t>Tips for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Focus on clarity rather than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Agree on key points before posting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Padlet posts to support discussion, not just to record notes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492" y="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Student guidance (group‑based)</a:t>
            </a: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366840" y="1055710"/>
            <a:ext cx="95163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indent="0">
              <a:spcBef>
                <a:spcPts val="1417"/>
              </a:spcBef>
              <a:buNone/>
            </a:pPr>
            <a:r>
              <a:rPr lang="en-GB" sz="2000" b="1" strike="noStrike" spc="-1" dirty="0">
                <a:solidFill>
                  <a:srgbClr val="000000"/>
                </a:solidFill>
                <a:latin typeface="Arial"/>
              </a:rPr>
              <a:t>Expectations</a:t>
            </a:r>
          </a:p>
          <a:p>
            <a:pPr indent="0">
              <a:spcBef>
                <a:spcPts val="1417"/>
              </a:spcBef>
              <a:buNone/>
            </a:pP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 collaboratively</a:t>
            </a:r>
            <a:br>
              <a:rPr lang="en-US" sz="2000" dirty="0"/>
            </a:br>
            <a:r>
              <a:rPr lang="en-US" sz="2000" dirty="0"/>
              <a:t>Everyone in the group should contribute to discussions, decisions, and Padlet posts.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appropriate, evidence-informed sources</a:t>
            </a:r>
            <a:br>
              <a:rPr lang="en-US" sz="2000" dirty="0"/>
            </a:br>
            <a:r>
              <a:rPr lang="en-US" sz="2000" dirty="0"/>
              <a:t>Base your contributions on reliable and relevant information for the context of the task.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 respectful and constructive</a:t>
            </a:r>
            <a:br>
              <a:rPr lang="en-US" sz="2000" dirty="0"/>
            </a:br>
            <a:r>
              <a:rPr lang="en-US" sz="2000" dirty="0"/>
              <a:t>Ask questions and discuss scenarios in a professional, supportive, and inclusive way.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These expectations help create a positive learning environment where all students can participate and learn from each other.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F1F80-31E8-1EA6-6D4F-78DB98CFA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>
            <a:extLst>
              <a:ext uri="{FF2B5EF4-FFF2-40B4-BE49-F238E27FC236}">
                <a16:creationId xmlns:a16="http://schemas.microsoft.com/office/drawing/2014/main" id="{A8612E57-D9B9-6501-105C-EFA99C6C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15" y="75370"/>
            <a:ext cx="9667993" cy="15781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Screenshot of a completed </a:t>
            </a:r>
            <a:r>
              <a:rPr lang="en-GB" spc="-1" dirty="0">
                <a:solidFill>
                  <a:srgbClr val="000000"/>
                </a:solidFill>
                <a:latin typeface="Arial"/>
                <a:ea typeface="Noto Sans CJK SC"/>
              </a:rPr>
              <a:t>P</a:t>
            </a:r>
            <a:r>
              <a:rPr lang="en-GB" sz="4400" b="0" strike="noStrike" spc="-1" dirty="0">
                <a:solidFill>
                  <a:srgbClr val="000000"/>
                </a:solidFill>
                <a:latin typeface="Arial"/>
                <a:ea typeface="Noto Sans CJK SC"/>
              </a:rPr>
              <a:t>adlet PAL task</a:t>
            </a: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76D5DA-4ABE-DA30-65EE-96FC74E2D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90" y="1590040"/>
            <a:ext cx="9501218" cy="32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3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Create the Padlet</a:t>
            </a: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Scroll down and Choose “Shelf” layout (sections), this works best for group‑based work.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Click on done.</a:t>
            </a:r>
          </a:p>
        </p:txBody>
      </p:sp>
      <p:pic>
        <p:nvPicPr>
          <p:cNvPr id="15" name="Picture 14"/>
          <p:cNvPicPr/>
          <p:nvPr/>
        </p:nvPicPr>
        <p:blipFill>
          <a:blip r:embed="rId2"/>
          <a:stretch/>
        </p:blipFill>
        <p:spPr>
          <a:xfrm>
            <a:off x="148320" y="3728520"/>
            <a:ext cx="4891680" cy="1677600"/>
          </a:xfrm>
          <a:prstGeom prst="rect">
            <a:avLst/>
          </a:prstGeom>
          <a:ln w="0">
            <a:noFill/>
          </a:ln>
        </p:spPr>
      </p:pic>
      <p:pic>
        <p:nvPicPr>
          <p:cNvPr id="16" name="Picture 15"/>
          <p:cNvPicPr/>
          <p:nvPr/>
        </p:nvPicPr>
        <p:blipFill>
          <a:blip r:embed="rId3"/>
          <a:stretch/>
        </p:blipFill>
        <p:spPr>
          <a:xfrm>
            <a:off x="5220000" y="3708720"/>
            <a:ext cx="4711680" cy="169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Create the padlet</a:t>
            </a: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Click on “Add section” and create as many sections as needed: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GB" sz="2000" spc="-1" dirty="0">
                <a:solidFill>
                  <a:srgbClr val="000000"/>
                </a:solidFill>
                <a:latin typeface="Arial"/>
              </a:rPr>
              <a:t>For example: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Font typeface="OpenSymbol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A section titled ‘Warm-Up’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Font typeface="OpenSymbol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A section for each group (e.g. Group 1, Group 2…)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Font typeface="OpenSymbol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A section titled ‘Group Summary &amp; Comparison’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Create the Padlet</a:t>
            </a: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Click on Shelf</a:t>
            </a:r>
          </a:p>
        </p:txBody>
      </p:sp>
      <p:pic>
        <p:nvPicPr>
          <p:cNvPr id="21" name="Picture 20"/>
          <p:cNvPicPr/>
          <p:nvPr/>
        </p:nvPicPr>
        <p:blipFill>
          <a:blip r:embed="rId2"/>
          <a:srcRect r="54096"/>
          <a:stretch/>
        </p:blipFill>
        <p:spPr>
          <a:xfrm>
            <a:off x="540000" y="2340000"/>
            <a:ext cx="4523760" cy="3060000"/>
          </a:xfrm>
          <a:prstGeom prst="rect">
            <a:avLst/>
          </a:prstGeom>
          <a:ln w="0">
            <a:noFill/>
          </a:ln>
        </p:spPr>
      </p:pic>
      <p:pic>
        <p:nvPicPr>
          <p:cNvPr id="22" name="Picture 21"/>
          <p:cNvPicPr/>
          <p:nvPr/>
        </p:nvPicPr>
        <p:blipFill>
          <a:blip r:embed="rId3"/>
          <a:srcRect l="49911"/>
          <a:stretch/>
        </p:blipFill>
        <p:spPr>
          <a:xfrm>
            <a:off x="5933160" y="2340000"/>
            <a:ext cx="3066840" cy="291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Create the padlet</a:t>
            </a: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89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Name and description – You can copy and paste and modify as necessary.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Title: Peer Learning – Group Presentations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Description: e.g. “Each group will present one contraceptive method. Use this Padlet to post: key takeaways, questions, clinical scenarios, and group summaries. This activity supports peer‑assisted learning and contraceptive counselling skills.”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Appearance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Choose a simple background.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Keep font and colour standard.</a:t>
            </a:r>
          </a:p>
          <a:p>
            <a:pPr marL="1296000" lvl="2" indent="0">
              <a:spcBef>
                <a:spcPts val="850"/>
              </a:spcBef>
              <a:buNone/>
            </a:pP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Create the sections</a:t>
            </a: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First section: Warm‑Up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Title: Warm‑Up: What I Know / What Confuses Me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Description: “As a group, discuss and post one thing you already know about the topic and one thing your group finds confusing. Put your Group Number in front of your post.”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Create the sections</a:t>
            </a:r>
          </a:p>
        </p:txBody>
      </p:sp>
      <p:pic>
        <p:nvPicPr>
          <p:cNvPr id="28" name="Picture 27"/>
          <p:cNvPicPr/>
          <p:nvPr/>
        </p:nvPicPr>
        <p:blipFill>
          <a:blip r:embed="rId2"/>
          <a:stretch/>
        </p:blipFill>
        <p:spPr>
          <a:xfrm>
            <a:off x="582840" y="1172520"/>
            <a:ext cx="8992800" cy="4299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Create the sections</a:t>
            </a:r>
          </a:p>
        </p:txBody>
      </p:sp>
      <p:pic>
        <p:nvPicPr>
          <p:cNvPr id="30" name="Picture 29"/>
          <p:cNvPicPr/>
          <p:nvPr/>
        </p:nvPicPr>
        <p:blipFill>
          <a:blip r:embed="rId2"/>
          <a:stretch/>
        </p:blipFill>
        <p:spPr>
          <a:xfrm>
            <a:off x="3780000" y="1192320"/>
            <a:ext cx="2700000" cy="420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2452</Words>
  <Application>Microsoft Office PowerPoint</Application>
  <PresentationFormat>Custom</PresentationFormat>
  <Paragraphs>277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Aptos</vt:lpstr>
      <vt:lpstr>Arial</vt:lpstr>
      <vt:lpstr>Courier New</vt:lpstr>
      <vt:lpstr>OpenSymbol</vt:lpstr>
      <vt:lpstr>Symbol</vt:lpstr>
      <vt:lpstr>Times New Roman</vt:lpstr>
      <vt:lpstr>Wingdings</vt:lpstr>
      <vt:lpstr>Office</vt:lpstr>
      <vt:lpstr>Padlet-Based Peer Assisted Learning Implementation Guidelines</vt:lpstr>
      <vt:lpstr>Create the Padlet</vt:lpstr>
      <vt:lpstr>Create the Padlet</vt:lpstr>
      <vt:lpstr>Create the padlet</vt:lpstr>
      <vt:lpstr>Create the Padlet</vt:lpstr>
      <vt:lpstr>Create the padlet</vt:lpstr>
      <vt:lpstr>Create the sections</vt:lpstr>
      <vt:lpstr>Create the sections</vt:lpstr>
      <vt:lpstr>Create the sections</vt:lpstr>
      <vt:lpstr>Create the sections</vt:lpstr>
      <vt:lpstr>Create the sections</vt:lpstr>
      <vt:lpstr>Create the sections</vt:lpstr>
      <vt:lpstr>Set permissions and sharing</vt:lpstr>
      <vt:lpstr>Set permissions and sharing</vt:lpstr>
      <vt:lpstr>Group allocations and focus</vt:lpstr>
      <vt:lpstr>Basic instructions for using Padlet (for students)</vt:lpstr>
      <vt:lpstr>Facilitator guide (step‑by‑step in-class delivery)</vt:lpstr>
      <vt:lpstr>Facilitator guide (step‑by‑step in-class delivery)</vt:lpstr>
      <vt:lpstr>Facilitator guide (step‑by‑step in-class delivery)</vt:lpstr>
      <vt:lpstr>Facilitator guide (step‑by‑step in-class delivery)</vt:lpstr>
      <vt:lpstr>Facilitator guide (step‑by‑step in-class delivery)</vt:lpstr>
      <vt:lpstr>Facilitator guide (step‑by‑step in-class delivery)</vt:lpstr>
      <vt:lpstr>Facilitator guide (step‑by‑step in-class delivery)</vt:lpstr>
      <vt:lpstr>Facilitator guide (step‑by‑step in-class delivery)</vt:lpstr>
      <vt:lpstr>Student guidance (group‑based)</vt:lpstr>
      <vt:lpstr>Student guidance (group‑based)</vt:lpstr>
      <vt:lpstr>Student guidance (group‑based)</vt:lpstr>
      <vt:lpstr>Screenshot of a completed Padlet PAL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Omowumi Inyang</dc:creator>
  <cp:lastModifiedBy>Omowumi Inyang</cp:lastModifiedBy>
  <cp:revision>5</cp:revision>
  <dcterms:modified xsi:type="dcterms:W3CDTF">2026-02-09T13:34:15Z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2026-02-08T14:03:06Z</dcterms:created>
  <dc:creator/>
  <dc:description/>
  <dc:language>en-GB</dc:language>
  <cp:lastModifiedBy/>
  <dcterms:modified xsi:type="dcterms:W3CDTF">2026-02-08T16:07:12Z</dcterms:modified>
  <cp:revision>5</cp:revision>
  <dc:subject/>
  <dc:title/>
</cp:coreProperties>
</file>